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7559675" cy="10691813"/>
  <p:notesSz cx="6858000" cy="9144000"/>
  <p:defaultTextStyle>
    <a:defPPr>
      <a:defRPr lang="en-GB"/>
    </a:defPPr>
    <a:lvl1pPr marL="0" lvl="0" indent="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1pPr>
    <a:lvl2pPr marL="768350" lvl="1" indent="-295275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2pPr>
    <a:lvl3pPr marL="1181100" lvl="2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3pPr>
    <a:lvl4pPr marL="1654175" lvl="3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4pPr>
    <a:lvl5pPr marL="2127250" lvl="4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5pPr>
    <a:lvl6pPr marL="2286000" lvl="5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6pPr>
    <a:lvl7pPr marL="2743200" lvl="6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7pPr>
    <a:lvl8pPr marL="3200400" lvl="7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8pPr>
    <a:lvl9pPr marL="3657600" lvl="8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69" userDrawn="1">
          <p15:clr>
            <a:srgbClr val="A4A3A4"/>
          </p15:clr>
        </p15:guide>
        <p15:guide id="2" pos="2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94F"/>
    <a:srgbClr val="262626"/>
    <a:srgbClr val="34C75B"/>
    <a:srgbClr val="A65E52"/>
    <a:srgbClr val="6B0B0C"/>
    <a:srgbClr val="B5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3216" y="-72"/>
      </p:cViewPr>
      <p:guideLst>
        <p:guide orient="horz" pos="3069"/>
        <p:guide pos="22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2051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2362200" y="812800"/>
            <a:ext cx="2830513" cy="4005263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635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r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lvl="0" algn="r" defTabSz="463550" eaLnBrk="1">
              <a:lnSpc>
                <a:spcPct val="93000"/>
              </a:lnSpc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‹nº›</a:t>
            </a:fld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3750980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68350" indent="-295275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8110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54175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12725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36410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6pPr>
    <a:lvl7pPr marL="2837180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7pPr>
    <a:lvl8pPr marL="331025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8pPr>
    <a:lvl9pPr marL="378269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63550" eaLnBrk="1">
              <a:lnSpc>
                <a:spcPct val="93000"/>
              </a:lnSpc>
              <a:spcBef>
                <a:spcPct val="0"/>
              </a:spcBef>
              <a:buClrTx/>
              <a:buFontTx/>
              <a:buChar char="•"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ea typeface="DejaVu Sans"/>
              </a:rPr>
              <a:t>1</a:t>
            </a:fld>
            <a:endParaRPr lang="pt-BR" altLang="pt-BR" sz="1400" dirty="0">
              <a:ea typeface="DejaVu Sans"/>
            </a:endParaRPr>
          </a:p>
        </p:txBody>
      </p:sp>
      <p:sp>
        <p:nvSpPr>
          <p:cNvPr id="4099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62200" y="812800"/>
            <a:ext cx="2833688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100" name="Text Box 2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389" y="426595"/>
            <a:ext cx="6800136" cy="17804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pPr marL="0" marR="0" lvl="0" indent="0" algn="l" defTabSz="755650" rtl="0" eaLnBrk="0" fontAlgn="base" latinLnBrk="0" hangingPunct="0">
              <a:lnSpc>
                <a:spcPct val="90000"/>
              </a:lnSpc>
              <a:spcBef>
                <a:spcPts val="825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645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sz="264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pt-BR" altLang="pt-BR" dirty="0"/>
              <a:t>Clique para editar o título mestre</a:t>
            </a:r>
            <a:endParaRPr lang="en-US" altLang="pt-BR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pt-BR" altLang="pt-BR" dirty="0"/>
              <a:t>Clique para editar 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  <a:endParaRPr lang="en-US" alt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9230" indent="-189230" algn="l" defTabSz="755650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53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2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1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notesSlide" Target="../notesSlides/notesSlide1.xml"/><Relationship Id="rId5" Type="http://schemas.openxmlformats.org/officeDocument/2006/relationships/tags" Target="../tags/tag5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1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-12065" y="3810"/>
            <a:ext cx="7571740" cy="106972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CaixaDeTexto 3"/>
          <p:cNvSpPr txBox="1"/>
          <p:nvPr/>
        </p:nvSpPr>
        <p:spPr>
          <a:xfrm>
            <a:off x="251143" y="1652270"/>
            <a:ext cx="7010400" cy="1015663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txBody>
          <a:bodyPr>
            <a:spAutoFit/>
          </a:bodyPr>
          <a:lstStyle/>
          <a:p>
            <a:pPr algn="ctr"/>
            <a:r>
              <a:rPr lang="pt-BR" altLang="pt-BR" sz="2000" b="1" dirty="0" smtClean="0">
                <a:solidFill>
                  <a:schemeClr val="tx1"/>
                </a:solidFill>
                <a:latin typeface="Times" pitchFamily="18" charset="0"/>
              </a:rPr>
              <a:t>ISOLAMENTO E DIFERENÇA: internação de jovens LGBTQIA+ no sistema socioeducativo cearense</a:t>
            </a:r>
          </a:p>
          <a:p>
            <a:pPr algn="ctr"/>
            <a:endParaRPr lang="pt-BR" altLang="pt-BR" sz="2000" b="1" dirty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412433" y="2366644"/>
            <a:ext cx="67224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lang="pt-BR" sz="140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Bruno Alves de Sousa, UFERSA, bruno.alves@ufersa.edu.br</a:t>
            </a:r>
            <a:endParaRPr kumimoji="0" lang="pt-BR" sz="14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marR="0" algn="ctr" defTabSz="464820">
              <a:buClrTx/>
              <a:buSzTx/>
              <a:buFontTx/>
              <a:buNone/>
              <a:defRPr/>
            </a:pPr>
            <a:endParaRPr kumimoji="0" lang="pt-BR" sz="14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" name="CaixaDeTexto 18"/>
          <p:cNvSpPr txBox="1"/>
          <p:nvPr>
            <p:custDataLst>
              <p:tags r:id="rId2"/>
            </p:custDataLst>
          </p:nvPr>
        </p:nvSpPr>
        <p:spPr>
          <a:xfrm>
            <a:off x="281623" y="2681923"/>
            <a:ext cx="6853238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INTRODUÇÃO</a:t>
            </a:r>
          </a:p>
          <a:p>
            <a:pPr algn="just" defTabSz="464820">
              <a:defRPr/>
            </a:pPr>
            <a:r>
              <a:rPr kumimoji="0" lang="pt-BR" kern="1200" cap="none" spc="0" normalizeH="0" baseline="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Trata-se de pesquisa desenvolvida durante o </a:t>
            </a:r>
            <a:r>
              <a:rPr lang="pt-BR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mestrado. </a:t>
            </a:r>
            <a:r>
              <a:rPr lang="pt-BR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 trabalho se </a:t>
            </a:r>
            <a:r>
              <a:rPr lang="pt-BR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ambientou no sistema socioeducativo cearense, na cidade </a:t>
            </a:r>
            <a:r>
              <a:rPr lang="pt-BR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de </a:t>
            </a:r>
            <a:r>
              <a:rPr lang="pt-BR" dirty="0" err="1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Fortaleza-CE</a:t>
            </a:r>
            <a:r>
              <a:rPr lang="pt-BR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, durante os anos de 2019 a 2021. </a:t>
            </a:r>
            <a:r>
              <a:rPr kumimoji="0" lang="pt-BR" kern="1200" cap="none" spc="0" normalizeH="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</a:t>
            </a:r>
            <a:r>
              <a:rPr kumimoji="0" lang="pt-BR" kern="1200" cap="none" spc="0" normalizeH="0" baseline="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  </a:t>
            </a:r>
            <a:endParaRPr kumimoji="0" lang="pt-BR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4" name="CaixaDeTexto 20"/>
          <p:cNvSpPr txBox="1"/>
          <p:nvPr>
            <p:custDataLst>
              <p:tags r:id="rId3"/>
            </p:custDataLst>
          </p:nvPr>
        </p:nvSpPr>
        <p:spPr>
          <a:xfrm>
            <a:off x="3677920" y="8370570"/>
            <a:ext cx="337185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REFERÊNCIAS </a:t>
            </a: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(principais)</a:t>
            </a:r>
            <a:endParaRPr kumimoji="0" lang="pt-BR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algn="just" defTabSz="464820">
              <a:defRPr/>
            </a:pPr>
            <a:r>
              <a:rPr lang="pt-BR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RELATÓRIO de inspeção ao Centro Socioeducativo </a:t>
            </a:r>
            <a:r>
              <a:rPr lang="pt-BR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Aldaci</a:t>
            </a:r>
            <a:r>
              <a:rPr lang="pt-BR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Barbosa Mota – </a:t>
            </a:r>
            <a:r>
              <a:rPr lang="pt-BR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setembro de </a:t>
            </a:r>
            <a:r>
              <a:rPr lang="pt-BR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2020. </a:t>
            </a:r>
            <a:r>
              <a:rPr lang="pt-BR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CEDECA. </a:t>
            </a:r>
            <a:endParaRPr kumimoji="0" lang="pt-BR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5" name="CaixaDeTexto 19"/>
          <p:cNvSpPr txBox="1"/>
          <p:nvPr>
            <p:custDataLst>
              <p:tags r:id="rId4"/>
            </p:custDataLst>
          </p:nvPr>
        </p:nvSpPr>
        <p:spPr>
          <a:xfrm>
            <a:off x="299085" y="4039235"/>
            <a:ext cx="3427413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OBJETIVOS</a:t>
            </a:r>
          </a:p>
          <a:p>
            <a:pPr algn="just" defTabSz="464820">
              <a:defRPr/>
            </a:pPr>
            <a:r>
              <a:rPr lang="pt-BR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Compreender as vivências sexuais e de gênero de jovens LGBTQIA</a:t>
            </a:r>
            <a:r>
              <a:rPr lang="pt-BR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+ </a:t>
            </a:r>
            <a:r>
              <a:rPr lang="pt-BR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atravessadas pela experiência </a:t>
            </a:r>
            <a:r>
              <a:rPr lang="pt-BR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da internação  em centros socioeducativos </a:t>
            </a:r>
            <a:r>
              <a:rPr lang="pt-BR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cearenses.</a:t>
            </a:r>
            <a:endParaRPr kumimoji="0" lang="pt-BR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10" name="CaixaDeTexto 20"/>
          <p:cNvSpPr txBox="1"/>
          <p:nvPr>
            <p:custDataLst>
              <p:tags r:id="rId5"/>
            </p:custDataLst>
          </p:nvPr>
        </p:nvSpPr>
        <p:spPr>
          <a:xfrm>
            <a:off x="323850" y="8298180"/>
            <a:ext cx="322135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CONCLUSÃO</a:t>
            </a:r>
          </a:p>
          <a:p>
            <a:pPr algn="just" defTabSz="464820">
              <a:defRPr/>
            </a:pPr>
            <a:r>
              <a:rPr lang="pt-BR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Percebi a pouca visibilidade desses sujeitos, dada a </a:t>
            </a:r>
            <a:r>
              <a:rPr lang="pt-BR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ausência ou incipiência </a:t>
            </a:r>
            <a:r>
              <a:rPr lang="pt-BR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de normativas </a:t>
            </a:r>
            <a:r>
              <a:rPr lang="pt-BR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específicas.</a:t>
            </a:r>
            <a:endParaRPr kumimoji="0" lang="pt-BR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3" name="CaixaDeTexto 23"/>
          <p:cNvSpPr txBox="1"/>
          <p:nvPr>
            <p:custDataLst>
              <p:tags r:id="rId6"/>
            </p:custDataLst>
          </p:nvPr>
        </p:nvSpPr>
        <p:spPr>
          <a:xfrm>
            <a:off x="3779838" y="4051618"/>
            <a:ext cx="3398838" cy="14773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METODOLOGIA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Levantamento bibliográfico;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Pesquisa documental;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Pesquisa</a:t>
            </a:r>
            <a:r>
              <a:rPr kumimoji="0" lang="pt-BR" kern="1200" cap="none" spc="0" normalizeH="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de campo;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Entrevistas virtuais</a:t>
            </a:r>
            <a:endParaRPr kumimoji="0" lang="pt-BR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8" name="CaixaDeTexto 24"/>
          <p:cNvSpPr txBox="1"/>
          <p:nvPr>
            <p:custDataLst>
              <p:tags r:id="rId7"/>
            </p:custDataLst>
          </p:nvPr>
        </p:nvSpPr>
        <p:spPr>
          <a:xfrm>
            <a:off x="293689" y="5882005"/>
            <a:ext cx="687546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RESULTADOS</a:t>
            </a:r>
          </a:p>
          <a:p>
            <a:pPr algn="just" defTabSz="464820">
              <a:defRPr/>
            </a:pPr>
            <a:r>
              <a:rPr lang="pt-BR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 preocupação com </a:t>
            </a:r>
            <a:r>
              <a:rPr lang="pt-BR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 violência nesses centros </a:t>
            </a:r>
            <a:r>
              <a:rPr lang="pt-BR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socioeducativos e </a:t>
            </a:r>
            <a:r>
              <a:rPr lang="pt-BR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os ataques aos direitos civis </a:t>
            </a:r>
            <a:r>
              <a:rPr lang="pt-BR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de crianças e adolescentes e de pessoas LGBTQIA+ na </a:t>
            </a:r>
            <a:r>
              <a:rPr lang="pt-BR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arena pública </a:t>
            </a:r>
            <a:r>
              <a:rPr lang="pt-BR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deixam tais </a:t>
            </a:r>
            <a:r>
              <a:rPr lang="pt-BR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pessoas às margens dessas </a:t>
            </a:r>
            <a:r>
              <a:rPr lang="pt-BR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políticas, </a:t>
            </a:r>
            <a:r>
              <a:rPr lang="pt-BR" dirty="0" err="1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vulnerabilizadas</a:t>
            </a:r>
            <a:r>
              <a:rPr lang="pt-BR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, numa situação de insegurança.</a:t>
            </a:r>
          </a:p>
          <a:p>
            <a:pPr algn="just" defTabSz="464820">
              <a:defRPr/>
            </a:pPr>
            <a:r>
              <a:rPr lang="pt-BR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Na ausência de regulamentações, o </a:t>
            </a:r>
            <a:r>
              <a:rPr lang="pt-BR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procedimento </a:t>
            </a:r>
            <a:r>
              <a:rPr lang="pt-BR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padrão observado na prática tem sido a </a:t>
            </a:r>
            <a:r>
              <a:rPr lang="pt-BR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separação e </a:t>
            </a:r>
            <a:r>
              <a:rPr lang="pt-BR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 isolamento </a:t>
            </a:r>
            <a:r>
              <a:rPr lang="pt-BR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desses </a:t>
            </a:r>
            <a:r>
              <a:rPr lang="pt-BR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jovens homossexuais ou </a:t>
            </a:r>
            <a:r>
              <a:rPr lang="pt-BR" dirty="0" err="1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trans</a:t>
            </a:r>
            <a:r>
              <a:rPr lang="pt-BR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em cômodos separados, específicos.</a:t>
            </a:r>
            <a:endParaRPr kumimoji="0" lang="pt-BR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34" name="CaixaDeTexto 25"/>
          <p:cNvSpPr txBox="1"/>
          <p:nvPr>
            <p:custDataLst>
              <p:tags r:id="rId8"/>
            </p:custDataLst>
          </p:nvPr>
        </p:nvSpPr>
        <p:spPr>
          <a:xfrm>
            <a:off x="-3564979" y="6725652"/>
            <a:ext cx="2559685" cy="310515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pic>
        <p:nvPicPr>
          <p:cNvPr id="3087" name="Imagem 8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214</Words>
  <Application>Microsoft Office PowerPoint</Application>
  <PresentationFormat>Personalizar</PresentationFormat>
  <Paragraphs>22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 SEMINARIO DE PESQUISA DO CCSA</dc:title>
  <dc:creator>ASSTEC</dc:creator>
  <cp:lastModifiedBy>suporte</cp:lastModifiedBy>
  <cp:revision>40</cp:revision>
  <dcterms:created xsi:type="dcterms:W3CDTF">2015-12-02T19:07:00Z</dcterms:created>
  <dcterms:modified xsi:type="dcterms:W3CDTF">2024-08-16T00:22:23Z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