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notesMasterIdLst>
    <p:notesMasterId r:id="rId7"/>
  </p:notesMasterIdLst>
  <p:sldIdLst>
    <p:sldId id="256" r:id="rId6"/>
  </p:sldIdLst>
  <p:sldSz cx="7543800" cy="10668000"/>
  <p:notesSz cx="6858000" cy="9144000"/>
  <p:embeddedFontLst>
    <p:embeddedFont>
      <p:font typeface="Arimo Bold" charset="1" panose="020B0704020202020204"/>
      <p:regular r:id="rId10"/>
    </p:embeddedFont>
    <p:embeddedFont>
      <p:font typeface="TT Rounds Condensed" charset="1" panose="02000506030000020003"/>
      <p:regular r:id="rId11"/>
    </p:embeddedFont>
    <p:embeddedFont>
      <p:font typeface="TT Rounds Condensed Bold" charset="1" panose="02000806030000020003"/>
      <p:regular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11" Target="fonts/font11.fntdata" Type="http://schemas.openxmlformats.org/officeDocument/2006/relationships/font"/><Relationship Id="rId12" Target="fonts/font12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notesMasters/notesMaster1.xml" Type="http://schemas.openxmlformats.org/officeDocument/2006/relationships/notesMaster"/><Relationship Id="rId8" Target="theme/theme2.xml" Type="http://schemas.openxmlformats.org/officeDocument/2006/relationships/theme"/><Relationship Id="rId9" Target="notesSlides/notesSlide1.xml" Type="http://schemas.openxmlformats.org/officeDocument/2006/relationships/notesSlide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68E1E-0E44-426D-905E-8AD9B19D2182}" type="datetimeFigureOut">
              <a:rPr lang="cs-CZ" smtClean="0"/>
              <a:t>1.7.2013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B2431-D351-4C6E-A3CF-9DFAC0E3E0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8889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notesSlide1.xml><?xml version="1.0" encoding="utf-8"?>
<p:notes xmlns:p="http://schemas.openxmlformats.org/presentationml/2006/main">
  <p:cSld>
    <p:spTree xmlns:a="http://schemas.openxmlformats.org/drawingml/2006/main" xmlns:r="http://schemas.openxmlformats.org/officeDocument/2006/relationships"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/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 id="{B7268E1E-0E44-426D-905E-8AD9B19D2182}" type="datetimeFigureOut">
              <a:rPr lang="cs-CZ" smtClean="0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/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null</a:t>
            </a:r>
            <a:endParaRPr 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 id="{871B2431-D351-4C6E-A3CF-9DFAC0E3E050}" type="slidenum">
              <a:rPr lang="cs-CZ" smtClean="0"/>
              <a:t>‹#›</a:t>
            </a:r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png" Type="http://schemas.openxmlformats.org/officeDocument/2006/relationships/image"/><Relationship Id="rId4" Target="../media/image2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88848" y="-320971"/>
            <a:ext cx="7784997" cy="10998496"/>
          </a:xfrm>
          <a:custGeom>
            <a:avLst/>
            <a:gdLst/>
            <a:ahLst/>
            <a:cxnLst/>
            <a:rect r="r" b="b" t="t" l="l"/>
            <a:pathLst>
              <a:path h="10998496" w="7784997">
                <a:moveTo>
                  <a:pt x="0" y="0"/>
                </a:moveTo>
                <a:lnTo>
                  <a:pt x="7784997" y="0"/>
                </a:lnTo>
                <a:lnTo>
                  <a:pt x="7784997" y="10998496"/>
                </a:lnTo>
                <a:lnTo>
                  <a:pt x="0" y="1099849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1" t="0" r="-1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308928" y="851619"/>
            <a:ext cx="7019925" cy="770806"/>
            <a:chOff x="0" y="0"/>
            <a:chExt cx="9359900" cy="1027741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9359900" cy="1027783"/>
            </a:xfrm>
            <a:custGeom>
              <a:avLst/>
              <a:gdLst/>
              <a:ahLst/>
              <a:cxnLst/>
              <a:rect r="r" b="b" t="t" l="l"/>
              <a:pathLst>
                <a:path h="1027783" w="9359900">
                  <a:moveTo>
                    <a:pt x="6350" y="0"/>
                  </a:moveTo>
                  <a:lnTo>
                    <a:pt x="9353550" y="0"/>
                  </a:lnTo>
                  <a:cubicBezTo>
                    <a:pt x="9357106" y="0"/>
                    <a:pt x="9359900" y="5275"/>
                    <a:pt x="9359900" y="11988"/>
                  </a:cubicBezTo>
                  <a:lnTo>
                    <a:pt x="9359900" y="1015833"/>
                  </a:lnTo>
                  <a:cubicBezTo>
                    <a:pt x="9359900" y="1022546"/>
                    <a:pt x="9357106" y="1027783"/>
                    <a:pt x="9353550" y="1027783"/>
                  </a:cubicBezTo>
                  <a:lnTo>
                    <a:pt x="6350" y="1027783"/>
                  </a:lnTo>
                  <a:cubicBezTo>
                    <a:pt x="2794" y="1027783"/>
                    <a:pt x="0" y="1022546"/>
                    <a:pt x="0" y="1015833"/>
                  </a:cubicBezTo>
                  <a:lnTo>
                    <a:pt x="0" y="11988"/>
                  </a:lnTo>
                  <a:cubicBezTo>
                    <a:pt x="0" y="5275"/>
                    <a:pt x="2794" y="0"/>
                    <a:pt x="6350" y="0"/>
                  </a:cubicBezTo>
                  <a:moveTo>
                    <a:pt x="6350" y="23975"/>
                  </a:moveTo>
                  <a:lnTo>
                    <a:pt x="6350" y="11988"/>
                  </a:lnTo>
                  <a:lnTo>
                    <a:pt x="12700" y="11988"/>
                  </a:lnTo>
                  <a:lnTo>
                    <a:pt x="12700" y="1015833"/>
                  </a:lnTo>
                  <a:lnTo>
                    <a:pt x="6350" y="1015833"/>
                  </a:lnTo>
                  <a:lnTo>
                    <a:pt x="6350" y="1003846"/>
                  </a:lnTo>
                  <a:lnTo>
                    <a:pt x="9353550" y="1003846"/>
                  </a:lnTo>
                  <a:lnTo>
                    <a:pt x="9353550" y="1015833"/>
                  </a:lnTo>
                  <a:lnTo>
                    <a:pt x="9347200" y="1015833"/>
                  </a:lnTo>
                  <a:lnTo>
                    <a:pt x="9347200" y="11988"/>
                  </a:lnTo>
                  <a:lnTo>
                    <a:pt x="9353550" y="11988"/>
                  </a:lnTo>
                  <a:lnTo>
                    <a:pt x="9353550" y="23975"/>
                  </a:lnTo>
                  <a:lnTo>
                    <a:pt x="6350" y="23975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9525"/>
              <a:ext cx="9359900" cy="1037266"/>
            </a:xfrm>
            <a:prstGeom prst="rect">
              <a:avLst/>
            </a:prstGeom>
          </p:spPr>
          <p:txBody>
            <a:bodyPr anchor="t" rtlCol="false" tIns="50800" lIns="50800" bIns="50800" rIns="50800"/>
            <a:lstStyle/>
            <a:p>
              <a:pPr algn="ctr">
                <a:lnSpc>
                  <a:spcPts val="2400"/>
                </a:lnSpc>
              </a:pPr>
              <a:r>
                <a:rPr lang="en-US" sz="2000">
                  <a:solidFill>
                    <a:srgbClr val="000000"/>
                  </a:solidFill>
                  <a:latin typeface="Arimo Bold"/>
                  <a:ea typeface="Arimo Bold"/>
                  <a:cs typeface="Arimo Bold"/>
                  <a:sym typeface="Arimo Bold"/>
                </a:rPr>
                <a:t>REDE SOLIDÁRIA DE CONFECÇÕES: Mulheres construindo alternativas </a:t>
              </a:r>
            </a:p>
          </p:txBody>
        </p:sp>
      </p:grpSp>
      <p:sp>
        <p:nvSpPr>
          <p:cNvPr name="Freeform 6" id="6"/>
          <p:cNvSpPr/>
          <p:nvPr/>
        </p:nvSpPr>
        <p:spPr>
          <a:xfrm flipH="false" flipV="false" rot="0">
            <a:off x="497602" y="-85079"/>
            <a:ext cx="3005137" cy="1200150"/>
          </a:xfrm>
          <a:custGeom>
            <a:avLst/>
            <a:gdLst/>
            <a:ahLst/>
            <a:cxnLst/>
            <a:rect r="r" b="b" t="t" l="l"/>
            <a:pathLst>
              <a:path h="1200150" w="3005137">
                <a:moveTo>
                  <a:pt x="0" y="0"/>
                </a:moveTo>
                <a:lnTo>
                  <a:pt x="3005137" y="0"/>
                </a:lnTo>
                <a:lnTo>
                  <a:pt x="3005137" y="1200150"/>
                </a:lnTo>
                <a:lnTo>
                  <a:pt x="0" y="120015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14" r="0" b="-14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4280853" y="4301808"/>
            <a:ext cx="2466658" cy="3149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39"/>
              </a:lnSpc>
            </a:pPr>
            <a:r>
              <a:rPr lang="en-US" sz="1200" spc="11">
                <a:solidFill>
                  <a:srgbClr val="FFFFFF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Imagem (caso seja oportuno)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257890" y="2082192"/>
            <a:ext cx="7068978" cy="23050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1680"/>
              </a:lnSpc>
            </a:pPr>
            <a:r>
              <a:rPr lang="en-US" sz="1400" spc="12">
                <a:solidFill>
                  <a:srgbClr val="000000"/>
                </a:solidFill>
                <a:latin typeface="TT Rounds Condensed Bold"/>
                <a:ea typeface="TT Rounds Condensed Bold"/>
                <a:cs typeface="TT Rounds Condensed Bold"/>
                <a:sym typeface="TT Rounds Condensed Bold"/>
              </a:rPr>
              <a:t>INTRODUÇÃO</a:t>
            </a:r>
          </a:p>
          <a:p>
            <a:pPr algn="just">
              <a:lnSpc>
                <a:spcPts val="1680"/>
              </a:lnSpc>
            </a:pPr>
            <a:r>
              <a:rPr lang="en-US" sz="1400" spc="12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O presente trabalho tem o intuito de apresentar o projeto da  Rede Solidária de confecções e o acompanhamento realizado pela extensão universitária através da Incubadora de Iniciativas em Empreendimentos Solidários (INICIES), em parceria com outras instituições de assessoria a iniciativas socioeconômicas solidárias, a fim de organizar as mulheres do setor têxtil e de confecções no RN para acessar os benefícios da  Lei Estadual nº 11.363, que institui o “Programa Estadual de Compras Governamentais da Economia Solidária no âmbito do Estado do Rio Grande do Norte e estabelece outras providências".</a:t>
            </a:r>
          </a:p>
          <a:p>
            <a:pPr algn="just">
              <a:lnSpc>
                <a:spcPts val="1680"/>
              </a:lnSpc>
            </a:pPr>
          </a:p>
          <a:p>
            <a:pPr algn="just">
              <a:lnSpc>
                <a:spcPts val="1680"/>
              </a:lnSpc>
            </a:pPr>
          </a:p>
          <a:p>
            <a:pPr algn="just">
              <a:lnSpc>
                <a:spcPts val="1680"/>
              </a:lnSpc>
            </a:pPr>
          </a:p>
        </p:txBody>
      </p:sp>
      <p:sp>
        <p:nvSpPr>
          <p:cNvPr name="TextBox 9" id="9"/>
          <p:cNvSpPr txBox="true"/>
          <p:nvPr/>
        </p:nvSpPr>
        <p:spPr>
          <a:xfrm rot="0">
            <a:off x="3922872" y="8617123"/>
            <a:ext cx="3405981" cy="14668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1680"/>
              </a:lnSpc>
            </a:pPr>
            <a:r>
              <a:rPr lang="en-US" sz="1400" spc="13">
                <a:solidFill>
                  <a:srgbClr val="000000"/>
                </a:solidFill>
                <a:latin typeface="TT Rounds Condensed Bold"/>
                <a:ea typeface="TT Rounds Condensed Bold"/>
                <a:cs typeface="TT Rounds Condensed Bold"/>
                <a:sym typeface="TT Rounds Condensed Bold"/>
              </a:rPr>
              <a:t>REFERÊNCIAS </a:t>
            </a:r>
          </a:p>
          <a:p>
            <a:pPr algn="just">
              <a:lnSpc>
                <a:spcPts val="1680"/>
              </a:lnSpc>
            </a:pPr>
            <a:r>
              <a:rPr lang="en-US" sz="1400" spc="12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PRATES, Jane.O método marxiano de investigação e o enfoque misto na pesquisa social: uma relação necessária. Textos &amp; Contextos, Porto Alegre, v. 11, n. 1, p. 116 - 128, jan./jul. 2012</a:t>
            </a:r>
          </a:p>
          <a:p>
            <a:pPr algn="just">
              <a:lnSpc>
                <a:spcPts val="1680"/>
              </a:lnSpc>
            </a:pPr>
          </a:p>
        </p:txBody>
      </p:sp>
      <p:sp>
        <p:nvSpPr>
          <p:cNvPr name="TextBox 10" id="10"/>
          <p:cNvSpPr txBox="true"/>
          <p:nvPr/>
        </p:nvSpPr>
        <p:spPr>
          <a:xfrm rot="0">
            <a:off x="269161" y="3750491"/>
            <a:ext cx="3513931" cy="20955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1680"/>
              </a:lnSpc>
            </a:pPr>
            <a:r>
              <a:rPr lang="en-US" sz="1400" spc="12">
                <a:solidFill>
                  <a:srgbClr val="000000"/>
                </a:solidFill>
                <a:latin typeface="TT Rounds Condensed Bold"/>
                <a:ea typeface="TT Rounds Condensed Bold"/>
                <a:cs typeface="TT Rounds Condensed Bold"/>
                <a:sym typeface="TT Rounds Condensed Bold"/>
              </a:rPr>
              <a:t>OBJETIVOS</a:t>
            </a:r>
          </a:p>
          <a:p>
            <a:pPr algn="just">
              <a:lnSpc>
                <a:spcPts val="1680"/>
              </a:lnSpc>
            </a:pPr>
            <a:r>
              <a:rPr lang="en-US" sz="1400" spc="12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Este trabalho tem o objetivo de destacar a atuação da extensão universitária, e a sua importância no apoio e assessoria às iniciativas que objetivam a inclusão socioeconômica e a autonomia de mulheres do setor têxtil e do ramo de confecções no RN, apresentando a Rede Solidária de confecções.</a:t>
            </a:r>
          </a:p>
          <a:p>
            <a:pPr algn="just">
              <a:lnSpc>
                <a:spcPts val="1680"/>
              </a:lnSpc>
            </a:pPr>
          </a:p>
          <a:p>
            <a:pPr algn="just">
              <a:lnSpc>
                <a:spcPts val="1680"/>
              </a:lnSpc>
            </a:pPr>
          </a:p>
        </p:txBody>
      </p:sp>
      <p:sp>
        <p:nvSpPr>
          <p:cNvPr name="TextBox 11" id="11"/>
          <p:cNvSpPr txBox="true"/>
          <p:nvPr/>
        </p:nvSpPr>
        <p:spPr>
          <a:xfrm rot="0">
            <a:off x="269161" y="8579126"/>
            <a:ext cx="3507501" cy="23050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1679"/>
              </a:lnSpc>
            </a:pPr>
            <a:r>
              <a:rPr lang="en-US" sz="1399" spc="13">
                <a:solidFill>
                  <a:srgbClr val="000000"/>
                </a:solidFill>
                <a:latin typeface="TT Rounds Condensed Bold"/>
                <a:ea typeface="TT Rounds Condensed Bold"/>
                <a:cs typeface="TT Rounds Condensed Bold"/>
                <a:sym typeface="TT Rounds Condensed Bold"/>
              </a:rPr>
              <a:t>CONCLUSÃO</a:t>
            </a:r>
          </a:p>
          <a:p>
            <a:pPr algn="just">
              <a:lnSpc>
                <a:spcPts val="1679"/>
              </a:lnSpc>
            </a:pPr>
            <a:r>
              <a:rPr lang="en-US" sz="1399" spc="12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A continuidade das ações de assessoria e capacitação é crucial para fortalecer  essas iniciativas econômicas solidárias. A extensão universitária popular é fundamental no processo de fortalecimento das atividades produtivas  e no desenvolvimento das capacidades de autogestão, fatores determinantes ao sucesso da Rede.</a:t>
            </a:r>
          </a:p>
          <a:p>
            <a:pPr algn="just">
              <a:lnSpc>
                <a:spcPts val="1679"/>
              </a:lnSpc>
            </a:pPr>
          </a:p>
          <a:p>
            <a:pPr algn="just">
              <a:lnSpc>
                <a:spcPts val="1679"/>
              </a:lnSpc>
            </a:pPr>
          </a:p>
        </p:txBody>
      </p:sp>
      <p:sp>
        <p:nvSpPr>
          <p:cNvPr name="TextBox 12" id="12"/>
          <p:cNvSpPr txBox="true"/>
          <p:nvPr/>
        </p:nvSpPr>
        <p:spPr>
          <a:xfrm rot="0">
            <a:off x="3920888" y="3750491"/>
            <a:ext cx="3405981" cy="20955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1679"/>
              </a:lnSpc>
            </a:pPr>
            <a:r>
              <a:rPr lang="en-US" sz="1399" spc="13">
                <a:solidFill>
                  <a:srgbClr val="000000"/>
                </a:solidFill>
                <a:latin typeface="TT Rounds Condensed Bold"/>
                <a:ea typeface="TT Rounds Condensed Bold"/>
                <a:cs typeface="TT Rounds Condensed Bold"/>
                <a:sym typeface="TT Rounds Condensed Bold"/>
              </a:rPr>
              <a:t>METODOLOGIA</a:t>
            </a:r>
          </a:p>
          <a:p>
            <a:pPr algn="just">
              <a:lnSpc>
                <a:spcPts val="1679"/>
              </a:lnSpc>
            </a:pPr>
            <a:r>
              <a:rPr lang="en-US" sz="1399" spc="12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O método utilizado foi o do materialismo histórico e dialético com o enfoque na pesquisa quanti-qualitativa (Prates, 2012), que se deu a partir da análise e tratamento dos dados coletados no diagnóstico participativo e questionário socioeconômico aplicado pela INICIES em conjunto com organizações parceiras.</a:t>
            </a:r>
          </a:p>
          <a:p>
            <a:pPr algn="just">
              <a:lnSpc>
                <a:spcPts val="1679"/>
              </a:lnSpc>
            </a:pPr>
          </a:p>
        </p:txBody>
      </p:sp>
      <p:sp>
        <p:nvSpPr>
          <p:cNvPr name="TextBox 13" id="13"/>
          <p:cNvSpPr txBox="true"/>
          <p:nvPr/>
        </p:nvSpPr>
        <p:spPr>
          <a:xfrm rot="0">
            <a:off x="275114" y="5435876"/>
            <a:ext cx="7087553" cy="33528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1680"/>
              </a:lnSpc>
            </a:pPr>
            <a:r>
              <a:rPr lang="en-US" sz="1400" spc="13">
                <a:solidFill>
                  <a:srgbClr val="000000"/>
                </a:solidFill>
                <a:latin typeface="TT Rounds Condensed Bold"/>
                <a:ea typeface="TT Rounds Condensed Bold"/>
                <a:cs typeface="TT Rounds Condensed Bold"/>
                <a:sym typeface="TT Rounds Condensed Bold"/>
              </a:rPr>
              <a:t>RESULTADOS</a:t>
            </a:r>
          </a:p>
          <a:p>
            <a:pPr algn="just">
              <a:lnSpc>
                <a:spcPts val="1680"/>
              </a:lnSpc>
            </a:pPr>
            <a:r>
              <a:rPr lang="en-US" sz="1400" spc="12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Na Rede Solidária de Confecções, a INICIES fortalece a constituição e a incidência política junto aos empreendimentos desde 2021. Os diagnósticos mostram que os empreendimentos, apesar de terem uma base produtiva instalada e uma produção diversificada, enfrentam desafios de gestão, de acesso a conhecimentos e em relação à comercialização de seus produtos e serviços. Essas fragilidades acarretam vulnerabilidades de precarização do trabalho em contratos de produção terceirizada a partir do modelo de facção que beneficia os intermediários comerciais e </a:t>
            </a:r>
            <a:r>
              <a:rPr lang="en-US" sz="1400" spc="12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as empresas privadas do ramo de confecções que são acumuladoras de capital com base na máxima exploração e expropriação do trabalho. Essa situação é ainda mais grave quando se constata que a Rede Solidária é majoritariamente composta por mulheres entre 45 e 59 anos, muitas em situação de vulnerabilidade social e que não conseguem suprir suas demandas de renda pelo trabalho que realizam nesses empreendimentos.  Dessa forma, o objetivo da Inicies é continuar assessorando a consolidação da Rede Solidária de Confecções no RN e aprimorar as capacidades organizativas dos grupos, visando transformar a realidade das mulheres costureiras através da redução das condições de subordinação na cadeia de valor têxtil e confecções.</a:t>
            </a:r>
          </a:p>
          <a:p>
            <a:pPr algn="just">
              <a:lnSpc>
                <a:spcPts val="1680"/>
              </a:lnSpc>
            </a:pPr>
          </a:p>
        </p:txBody>
      </p:sp>
      <p:sp>
        <p:nvSpPr>
          <p:cNvPr name="TextBox 14" id="14"/>
          <p:cNvSpPr txBox="true"/>
          <p:nvPr/>
        </p:nvSpPr>
        <p:spPr>
          <a:xfrm rot="0">
            <a:off x="257890" y="1453542"/>
            <a:ext cx="7025877" cy="6286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1679"/>
              </a:lnSpc>
            </a:pPr>
          </a:p>
          <a:p>
            <a:pPr algn="just">
              <a:lnSpc>
                <a:spcPts val="1679"/>
              </a:lnSpc>
            </a:pPr>
            <a:r>
              <a:rPr lang="en-US" sz="1399" spc="13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Glaucia Lavinea Oliveira Xavier, Gloria Maria da Silva Gomes, Universidade Federal do Rio Grande do Norte, glaucia.oliveira.121@ufrn.edu.br, gloria.maria.706@ufrn.edu.br.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DAGMhhfwNGM</dc:identifier>
  <dcterms:modified xsi:type="dcterms:W3CDTF">2011-08-01T06:04:30Z</dcterms:modified>
  <cp:revision>1</cp:revision>
  <dc:title>template_poster-1.pptx</dc:title>
</cp:coreProperties>
</file>